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18" r:id="rId25"/>
    <p:sldId id="319" r:id="rId26"/>
    <p:sldId id="320" r:id="rId27"/>
    <p:sldId id="321" r:id="rId28"/>
    <p:sldId id="322" r:id="rId29"/>
    <p:sldId id="280" r:id="rId30"/>
    <p:sldId id="279" r:id="rId31"/>
    <p:sldId id="281" r:id="rId32"/>
    <p:sldId id="282" r:id="rId33"/>
    <p:sldId id="283" r:id="rId34"/>
    <p:sldId id="284" r:id="rId35"/>
    <p:sldId id="285" r:id="rId36"/>
    <p:sldId id="286" r:id="rId37"/>
    <p:sldId id="288" r:id="rId38"/>
    <p:sldId id="287" r:id="rId39"/>
    <p:sldId id="289" r:id="rId40"/>
    <p:sldId id="290" r:id="rId41"/>
    <p:sldId id="291" r:id="rId42"/>
    <p:sldId id="292" r:id="rId43"/>
    <p:sldId id="293" r:id="rId44"/>
    <p:sldId id="295" r:id="rId45"/>
    <p:sldId id="294" r:id="rId46"/>
    <p:sldId id="297" r:id="rId47"/>
    <p:sldId id="296" r:id="rId48"/>
    <p:sldId id="298" r:id="rId49"/>
    <p:sldId id="299" r:id="rId50"/>
    <p:sldId id="301" r:id="rId51"/>
    <p:sldId id="300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5" r:id="rId64"/>
    <p:sldId id="314" r:id="rId65"/>
    <p:sldId id="313" r:id="rId66"/>
    <p:sldId id="316" r:id="rId67"/>
    <p:sldId id="317" r:id="rId68"/>
    <p:sldId id="323" r:id="rId69"/>
    <p:sldId id="324" r:id="rId70"/>
    <p:sldId id="325" r:id="rId71"/>
    <p:sldId id="326" r:id="rId72"/>
    <p:sldId id="329" r:id="rId73"/>
    <p:sldId id="328" r:id="rId74"/>
    <p:sldId id="327" r:id="rId75"/>
    <p:sldId id="330" r:id="rId76"/>
    <p:sldId id="331" r:id="rId77"/>
    <p:sldId id="345" r:id="rId78"/>
    <p:sldId id="346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7" r:id="rId88"/>
    <p:sldId id="348" r:id="rId89"/>
    <p:sldId id="349" r:id="rId90"/>
    <p:sldId id="350" r:id="rId91"/>
    <p:sldId id="340" r:id="rId92"/>
    <p:sldId id="341" r:id="rId93"/>
    <p:sldId id="342" r:id="rId94"/>
    <p:sldId id="351" r:id="rId95"/>
    <p:sldId id="352" r:id="rId96"/>
    <p:sldId id="343" r:id="rId97"/>
    <p:sldId id="344" r:id="rId98"/>
    <p:sldId id="371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399" autoAdjust="0"/>
  </p:normalViewPr>
  <p:slideViewPr>
    <p:cSldViewPr>
      <p:cViewPr varScale="1">
        <p:scale>
          <a:sx n="67" d="100"/>
          <a:sy n="67" d="100"/>
        </p:scale>
        <p:origin x="126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29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788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58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51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303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57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81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3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21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33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66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068E9-F2A2-453B-8006-F79AC042AA7D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2A7F5-94D2-4CCC-BD59-2368E8148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81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Chapter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Fundamentals of Digital Image and Spatial Domain Enhancement </a:t>
            </a:r>
            <a:r>
              <a:rPr lang="en-IN" dirty="0">
                <a:solidFill>
                  <a:schemeClr val="tx1"/>
                </a:solidFill>
              </a:rPr>
              <a:t>		</a:t>
            </a:r>
          </a:p>
          <a:p>
            <a:r>
              <a:rPr lang="en-IN" b="1" dirty="0">
                <a:solidFill>
                  <a:schemeClr val="tx1"/>
                </a:solidFill>
              </a:rPr>
              <a:t>2.1 </a:t>
            </a:r>
            <a:r>
              <a:rPr lang="en-IN" dirty="0">
                <a:solidFill>
                  <a:schemeClr val="tx1"/>
                </a:solidFill>
              </a:rPr>
              <a:t>	Digital image Representation, Elements of digital image processing systems, sampling and quantization, basic relationships between pixels, mathematical operations on images. 	</a:t>
            </a:r>
          </a:p>
          <a:p>
            <a:r>
              <a:rPr lang="en-IN" b="1" dirty="0">
                <a:solidFill>
                  <a:schemeClr val="tx1"/>
                </a:solidFill>
              </a:rPr>
              <a:t>2.2 </a:t>
            </a:r>
            <a:r>
              <a:rPr lang="en-IN" dirty="0">
                <a:solidFill>
                  <a:schemeClr val="tx1"/>
                </a:solidFill>
              </a:rPr>
              <a:t>	Spatial domain enhancement techniques: Point processing, </a:t>
            </a:r>
            <a:r>
              <a:rPr lang="en-IN" dirty="0" err="1">
                <a:solidFill>
                  <a:schemeClr val="tx1"/>
                </a:solidFill>
              </a:rPr>
              <a:t>Neighborhood</a:t>
            </a:r>
            <a:r>
              <a:rPr lang="en-IN" dirty="0">
                <a:solidFill>
                  <a:schemeClr val="tx1"/>
                </a:solidFill>
              </a:rPr>
              <a:t> processing, spatial domain filtering, zooming. 	</a:t>
            </a:r>
          </a:p>
          <a:p>
            <a:r>
              <a:rPr lang="en-IN" b="1" dirty="0">
                <a:solidFill>
                  <a:schemeClr val="tx1"/>
                </a:solidFill>
              </a:rPr>
              <a:t>2.3 </a:t>
            </a:r>
            <a:r>
              <a:rPr lang="en-IN" dirty="0">
                <a:solidFill>
                  <a:schemeClr val="tx1"/>
                </a:solidFill>
              </a:rPr>
              <a:t>	Spatial enhancement: Global processing: Histogram Equalization. </a:t>
            </a:r>
          </a:p>
          <a:p>
            <a:r>
              <a:rPr lang="en-IN" dirty="0">
                <a:solidFill>
                  <a:srgbClr val="FF0000"/>
                </a:solidFill>
              </a:rPr>
              <a:t>Self-Learning Topic: Histogram specification </a:t>
            </a:r>
            <a:r>
              <a:rPr lang="en-IN" dirty="0"/>
              <a:t>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8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27500"/>
            <a:ext cx="8424936" cy="671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0005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19957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7970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801105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2770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Histogram of images provides global description of the appearance of an image.</a:t>
            </a:r>
          </a:p>
          <a:p>
            <a:endParaRPr lang="en-IN" dirty="0"/>
          </a:p>
          <a:p>
            <a:r>
              <a:rPr lang="en-IN" dirty="0"/>
              <a:t>Histogram of an image represents the relative frequency of occurrence of the various grey levels in an image.</a:t>
            </a:r>
          </a:p>
        </p:txBody>
      </p:sp>
    </p:spTree>
    <p:extLst>
      <p:ext uri="{BB962C8B-B14F-4D97-AF65-F5344CB8AC3E}">
        <p14:creationId xmlns:p14="http://schemas.microsoft.com/office/powerpoint/2010/main" val="32785789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Two methods of plotting histogram.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782760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607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424936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1679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Histogram plotted in the second method is normalised histogram.</a:t>
            </a:r>
          </a:p>
          <a:p>
            <a:pPr algn="just"/>
            <a:r>
              <a:rPr lang="en-IN" dirty="0"/>
              <a:t>Maximum value to be plotted will be 1.</a:t>
            </a:r>
          </a:p>
          <a:p>
            <a:pPr algn="just"/>
            <a:r>
              <a:rPr lang="en-IN" dirty="0"/>
              <a:t>Normalised histogram provides clear information about the image.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1023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Stretching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Histogram stretching is one way to  increase dynamic range of the image.</a:t>
            </a:r>
          </a:p>
          <a:p>
            <a:endParaRPr lang="en-IN" dirty="0"/>
          </a:p>
          <a:p>
            <a:pPr algn="just"/>
            <a:r>
              <a:rPr lang="en-IN" dirty="0"/>
              <a:t>Here the basic shape of the histogram is not altered , instead the histogram is spread to cover the entire dynamic range.</a:t>
            </a:r>
          </a:p>
        </p:txBody>
      </p:sp>
    </p:spTree>
    <p:extLst>
      <p:ext uri="{BB962C8B-B14F-4D97-AF65-F5344CB8AC3E}">
        <p14:creationId xmlns:p14="http://schemas.microsoft.com/office/powerpoint/2010/main" val="25479669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9734"/>
            <a:ext cx="6768752" cy="151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7"/>
            <a:ext cx="6192688" cy="291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2124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pPr algn="just"/>
            <a:r>
              <a:rPr lang="en-IN" dirty="0"/>
              <a:t>Equalisation is a process that attempts to spread out the </a:t>
            </a:r>
            <a:r>
              <a:rPr lang="en-IN" dirty="0" err="1"/>
              <a:t>gray</a:t>
            </a:r>
            <a:r>
              <a:rPr lang="en-IN" dirty="0"/>
              <a:t> levels in an image so that they are evenly distributed across their range.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Histogram equalisation reassigns the brightness values of pixels based on the image histogram.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Histogram equalisation is a technique where the histogram of the resultant image is as flat as possible.</a:t>
            </a:r>
          </a:p>
        </p:txBody>
      </p:sp>
    </p:spTree>
    <p:extLst>
      <p:ext uri="{BB962C8B-B14F-4D97-AF65-F5344CB8AC3E}">
        <p14:creationId xmlns:p14="http://schemas.microsoft.com/office/powerpoint/2010/main" val="24538649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Equalization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Histogram equalisation provides more visually pleasing results across a wider range of images.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78696"/>
            <a:ext cx="8616492" cy="26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15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640960" cy="651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4702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864096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3150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96448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462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1424"/>
            <a:ext cx="8568951" cy="321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31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64096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7061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" y="1214534"/>
            <a:ext cx="905123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9" y="2636912"/>
            <a:ext cx="852328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5542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42010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7975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3" y="548680"/>
            <a:ext cx="8478536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289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48464" cy="644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60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496944" cy="65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93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333364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18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280920" cy="658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90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623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546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638175"/>
            <a:ext cx="72294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3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704850"/>
            <a:ext cx="70485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19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557362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75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04664"/>
            <a:ext cx="9144001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27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4" y="1238565"/>
            <a:ext cx="8019884" cy="512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5976664" cy="96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55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44357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2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9" y="0"/>
            <a:ext cx="9070398" cy="65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69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056175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311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Mathematical Operations on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Image Addition</a:t>
            </a:r>
          </a:p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814256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094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157383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172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2736"/>
            <a:ext cx="8019583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79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052736"/>
            <a:ext cx="699351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662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Mathematical Operations on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Image Multiplication</a:t>
            </a:r>
          </a:p>
          <a:p>
            <a:r>
              <a:rPr lang="en-IN" dirty="0"/>
              <a:t>G(</a:t>
            </a:r>
            <a:r>
              <a:rPr lang="en-IN" dirty="0" err="1"/>
              <a:t>x,y</a:t>
            </a:r>
            <a:r>
              <a:rPr lang="en-IN" dirty="0"/>
              <a:t>)=f1(</a:t>
            </a:r>
            <a:r>
              <a:rPr lang="en-IN" dirty="0" err="1"/>
              <a:t>x,y</a:t>
            </a:r>
            <a:r>
              <a:rPr lang="en-IN" dirty="0"/>
              <a:t>)*f2(</a:t>
            </a:r>
            <a:r>
              <a:rPr lang="en-IN" dirty="0" err="1"/>
              <a:t>x,y</a:t>
            </a:r>
            <a:r>
              <a:rPr lang="en-IN" dirty="0"/>
              <a:t>)</a:t>
            </a:r>
          </a:p>
          <a:p>
            <a:r>
              <a:rPr lang="en-IN" b="1" dirty="0"/>
              <a:t>Image Division</a:t>
            </a:r>
          </a:p>
          <a:p>
            <a:r>
              <a:rPr lang="en-IN" dirty="0"/>
              <a:t>G(</a:t>
            </a:r>
            <a:r>
              <a:rPr lang="en-IN" dirty="0" err="1"/>
              <a:t>x,y</a:t>
            </a:r>
            <a:r>
              <a:rPr lang="en-IN" dirty="0"/>
              <a:t>)=f1(</a:t>
            </a:r>
            <a:r>
              <a:rPr lang="en-IN" dirty="0" err="1"/>
              <a:t>x,y</a:t>
            </a:r>
            <a:r>
              <a:rPr lang="en-IN" dirty="0"/>
              <a:t>)/f2(</a:t>
            </a:r>
            <a:r>
              <a:rPr lang="en-IN" dirty="0" err="1"/>
              <a:t>x,y</a:t>
            </a:r>
            <a:r>
              <a:rPr lang="en-IN" dirty="0"/>
              <a:t>)</a:t>
            </a:r>
          </a:p>
          <a:p>
            <a:pPr marL="0" indent="0">
              <a:buNone/>
            </a:pPr>
            <a:endParaRPr lang="en-IN" dirty="0"/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7554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objective of image enhancement is to improve the interpretability of the information present in images for human viewers.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enhancement algorithm is one that yields a better-quality image for the purpose of some particular application which can be done by either suppressing the noise or increasing the image contrast.</a:t>
            </a:r>
          </a:p>
        </p:txBody>
      </p:sp>
    </p:spTree>
    <p:extLst>
      <p:ext uri="{BB962C8B-B14F-4D97-AF65-F5344CB8AC3E}">
        <p14:creationId xmlns:p14="http://schemas.microsoft.com/office/powerpoint/2010/main" val="27735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823815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940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Image-enhancement techniques can be classified into two broad categories as</a:t>
            </a:r>
          </a:p>
          <a:p>
            <a:pPr marL="514350" indent="-514350" algn="just">
              <a:buAutoNum type="arabicParenBoth"/>
            </a:pPr>
            <a:r>
              <a:rPr lang="en-IN" b="1" dirty="0"/>
              <a:t>spatial domain method</a:t>
            </a:r>
          </a:p>
          <a:p>
            <a:pPr algn="just"/>
            <a:r>
              <a:rPr lang="en-IN" dirty="0"/>
              <a:t>The spatial domain method operates directly on pixels or raw data.</a:t>
            </a:r>
          </a:p>
          <a:p>
            <a:pPr marL="0" indent="0" algn="just">
              <a:buNone/>
            </a:pPr>
            <a:r>
              <a:rPr lang="en-IN" dirty="0"/>
              <a:t>(2) </a:t>
            </a:r>
            <a:r>
              <a:rPr lang="en-IN" b="1" dirty="0"/>
              <a:t>transform domain method</a:t>
            </a:r>
          </a:p>
          <a:p>
            <a:pPr algn="just"/>
            <a:r>
              <a:rPr lang="en-IN" dirty="0"/>
              <a:t>Transform domain method operates on the Fourier transform of an image and then transforms it back to the spatial domain.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7224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IN" b="1" dirty="0"/>
              <a:t>Image Negative or Digital Negative</a:t>
            </a:r>
          </a:p>
          <a:p>
            <a:r>
              <a:rPr lang="en-IN" dirty="0"/>
              <a:t>F(</a:t>
            </a:r>
            <a:r>
              <a:rPr lang="en-IN" dirty="0" err="1"/>
              <a:t>x,y</a:t>
            </a:r>
            <a:r>
              <a:rPr lang="en-IN" dirty="0"/>
              <a:t>) may be an image here F is grey level value(0 to 255).</a:t>
            </a:r>
          </a:p>
          <a:p>
            <a:r>
              <a:rPr lang="en-IN" dirty="0"/>
              <a:t>0 black</a:t>
            </a:r>
          </a:p>
          <a:p>
            <a:r>
              <a:rPr lang="en-IN" dirty="0"/>
              <a:t>255 white</a:t>
            </a:r>
          </a:p>
          <a:p>
            <a:r>
              <a:rPr lang="en-IN" dirty="0"/>
              <a:t>Here </a:t>
            </a:r>
            <a:r>
              <a:rPr lang="en-IN" dirty="0" err="1"/>
              <a:t>x,y</a:t>
            </a:r>
            <a:r>
              <a:rPr lang="en-IN" dirty="0"/>
              <a:t> represents image coordinates </a:t>
            </a:r>
          </a:p>
        </p:txBody>
      </p:sp>
    </p:spTree>
    <p:extLst>
      <p:ext uri="{BB962C8B-B14F-4D97-AF65-F5344CB8AC3E}">
        <p14:creationId xmlns:p14="http://schemas.microsoft.com/office/powerpoint/2010/main" val="3468973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inverse transformation reverses light and dark.</a:t>
            </a:r>
          </a:p>
          <a:p>
            <a:r>
              <a:rPr lang="en-IN" dirty="0"/>
              <a:t>Application – X-ray image</a:t>
            </a:r>
          </a:p>
          <a:p>
            <a:r>
              <a:rPr lang="en-IN" dirty="0"/>
              <a:t>Inverting grey levels.</a:t>
            </a:r>
          </a:p>
          <a:p>
            <a:r>
              <a:rPr lang="pt-BR" dirty="0"/>
              <a:t>g (m, n) = 255 − f (m, n)</a:t>
            </a:r>
          </a:p>
          <a:p>
            <a:r>
              <a:rPr lang="pt-BR" dirty="0"/>
              <a:t>Here g (m,n) is negative image</a:t>
            </a:r>
          </a:p>
          <a:p>
            <a:r>
              <a:rPr lang="pt-BR" dirty="0"/>
              <a:t>f(m,n) is original image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256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19"/>
            <a:ext cx="6624736" cy="538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5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190625"/>
            <a:ext cx="90201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003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2) Contrast Stretching or Contrast Adjustment</a:t>
            </a:r>
          </a:p>
          <a:p>
            <a:r>
              <a:rPr lang="en-IN" dirty="0"/>
              <a:t>Poor illumination images are not clear.</a:t>
            </a:r>
          </a:p>
          <a:p>
            <a:endParaRPr lang="en-IN" dirty="0"/>
          </a:p>
          <a:p>
            <a:r>
              <a:rPr lang="en-IN" dirty="0"/>
              <a:t>Contrast stretching is increase the contrast of the images by making the dark portions darker and the brighter portions brighter.</a:t>
            </a:r>
          </a:p>
          <a:p>
            <a:endParaRPr lang="en-IN" dirty="0"/>
          </a:p>
          <a:p>
            <a:r>
              <a:rPr lang="en-IN" dirty="0"/>
              <a:t>Contrast adjustment is done by scaling all the pixels of the image by a constant k. It is given by</a:t>
            </a:r>
          </a:p>
          <a:p>
            <a:r>
              <a:rPr lang="pt-BR" dirty="0"/>
              <a:t>g [m, n] = f [m, n] ∗ 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329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Specifying a value above 1 will increase the contrast by making bright samples brighter and dark samples darker.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 value below 1 will do the opposite and reduce a smaller range of sample values.</a:t>
            </a:r>
          </a:p>
        </p:txBody>
      </p:sp>
    </p:spTree>
    <p:extLst>
      <p:ext uri="{BB962C8B-B14F-4D97-AF65-F5344CB8AC3E}">
        <p14:creationId xmlns:p14="http://schemas.microsoft.com/office/powerpoint/2010/main" val="655254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4875"/>
            <a:ext cx="6336704" cy="45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909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224899" cy="489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150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3) Thresholding</a:t>
            </a:r>
          </a:p>
          <a:p>
            <a:pPr algn="just"/>
            <a:r>
              <a:rPr lang="en-IN" dirty="0"/>
              <a:t>Extreme contrast stretching yields in thresholding.</a:t>
            </a:r>
          </a:p>
          <a:p>
            <a:pPr algn="just"/>
            <a:r>
              <a:rPr lang="en-IN" dirty="0"/>
              <a:t>S=255;      if r(pixel intensity value) &gt;=a (threshold value)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S=0 if r(pixel intensity value) &lt; a(threshold value)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30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620688"/>
            <a:ext cx="8140269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894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6336704" cy="608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326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795004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444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b="1" dirty="0"/>
              <a:t>4) Grey Level Slicing (Intensity slicing)</a:t>
            </a:r>
          </a:p>
          <a:p>
            <a:r>
              <a:rPr lang="en-IN" dirty="0"/>
              <a:t>Thresholding splits the grey level into two parts.</a:t>
            </a:r>
          </a:p>
          <a:p>
            <a:endParaRPr lang="en-IN" dirty="0"/>
          </a:p>
          <a:p>
            <a:r>
              <a:rPr lang="en-IN" dirty="0"/>
              <a:t>Highlight specific range of grey values we use grey level slicing. Useful for highlighting features in an image</a:t>
            </a:r>
          </a:p>
          <a:p>
            <a:endParaRPr lang="en-IN" dirty="0"/>
          </a:p>
          <a:p>
            <a:r>
              <a:rPr lang="en-IN" dirty="0"/>
              <a:t>Band of grey level is selected.</a:t>
            </a:r>
          </a:p>
        </p:txBody>
      </p:sp>
    </p:spTree>
    <p:extLst>
      <p:ext uri="{BB962C8B-B14F-4D97-AF65-F5344CB8AC3E}">
        <p14:creationId xmlns:p14="http://schemas.microsoft.com/office/powerpoint/2010/main" val="2123560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IN" b="1" dirty="0"/>
              <a:t>Grey Level without Background</a:t>
            </a:r>
          </a:p>
          <a:p>
            <a:pPr algn="just"/>
            <a:r>
              <a:rPr lang="en-IN" dirty="0"/>
              <a:t>S=255; if a(low threshold value) &lt;=r(pixel intensity value) &lt;= b(high threshold value)</a:t>
            </a:r>
          </a:p>
          <a:p>
            <a:pPr algn="just"/>
            <a:r>
              <a:rPr lang="en-IN" dirty="0"/>
              <a:t>S=0;      otherwise</a:t>
            </a:r>
          </a:p>
          <a:p>
            <a:pPr algn="just"/>
            <a:r>
              <a:rPr lang="en-IN" dirty="0"/>
              <a:t>display a high value for all </a:t>
            </a:r>
            <a:r>
              <a:rPr lang="en-IN" dirty="0" err="1"/>
              <a:t>gray</a:t>
            </a:r>
            <a:r>
              <a:rPr lang="en-IN" dirty="0"/>
              <a:t> levels in the range of interest and a low value for all other </a:t>
            </a:r>
            <a:r>
              <a:rPr lang="en-IN" dirty="0" err="1"/>
              <a:t>gray</a:t>
            </a:r>
            <a:r>
              <a:rPr lang="en-IN" dirty="0"/>
              <a:t> levels.</a:t>
            </a:r>
          </a:p>
          <a:p>
            <a:pPr algn="just"/>
            <a:endParaRPr lang="en-IN" dirty="0"/>
          </a:p>
          <a:p>
            <a:r>
              <a:rPr lang="en-IN" b="1" dirty="0"/>
              <a:t>Grey Level with Background</a:t>
            </a:r>
          </a:p>
          <a:p>
            <a:pPr algn="just"/>
            <a:r>
              <a:rPr lang="en-IN" dirty="0"/>
              <a:t>S=255; if a(low threshold value) &lt;=r(pixel intensity value) &lt;= b(high threshold value)</a:t>
            </a:r>
          </a:p>
          <a:p>
            <a:pPr algn="just"/>
            <a:r>
              <a:rPr lang="en-IN" dirty="0"/>
              <a:t>S=r;      otherwise</a:t>
            </a:r>
          </a:p>
          <a:p>
            <a:pPr algn="just"/>
            <a:r>
              <a:rPr lang="en-IN" dirty="0"/>
              <a:t>based on the transformation brightens the desired range of </a:t>
            </a:r>
            <a:r>
              <a:rPr lang="en-IN" dirty="0" err="1"/>
              <a:t>gray</a:t>
            </a:r>
            <a:r>
              <a:rPr lang="en-IN" dirty="0"/>
              <a:t> levels but preserves </a:t>
            </a:r>
            <a:r>
              <a:rPr lang="en-IN" dirty="0" err="1"/>
              <a:t>gray</a:t>
            </a:r>
            <a:r>
              <a:rPr lang="en-IN" dirty="0"/>
              <a:t> levels unchanged.</a:t>
            </a:r>
          </a:p>
          <a:p>
            <a:pPr algn="just"/>
            <a:endParaRPr lang="en-IN" dirty="0"/>
          </a:p>
          <a:p>
            <a:endParaRPr lang="en-IN" b="1" dirty="0"/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9756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664"/>
            <a:ext cx="7200800" cy="613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17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619250"/>
            <a:ext cx="74771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146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416824" cy="576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336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638300"/>
            <a:ext cx="74390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3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5) Bit Plane Slicing</a:t>
            </a:r>
          </a:p>
          <a:p>
            <a:pPr algn="just"/>
            <a:r>
              <a:rPr lang="en-IN" dirty="0"/>
              <a:t>Pixels are digital numbers, each one composed of bits. Instead of highlighting </a:t>
            </a:r>
            <a:r>
              <a:rPr lang="en-IN" dirty="0" err="1"/>
              <a:t>gray</a:t>
            </a:r>
            <a:r>
              <a:rPr lang="en-IN" dirty="0"/>
              <a:t>-level range, we could highlight the contribution made by each bit.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This method is useful and used in image compression.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91467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2060848"/>
            <a:ext cx="8832175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87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2706"/>
            <a:ext cx="8706227" cy="603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688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855115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713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Often by isolating particular bits of the pixel values in an image we can highlight interesting aspects of that image.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dirty="0"/>
              <a:t>– Higher -order bits usually contain most of the significant visual information.</a:t>
            </a:r>
          </a:p>
          <a:p>
            <a:pPr marL="0" indent="0" algn="just">
              <a:buNone/>
            </a:pPr>
            <a:r>
              <a:rPr lang="en-IN" dirty="0"/>
              <a:t> </a:t>
            </a:r>
          </a:p>
          <a:p>
            <a:pPr marL="0" indent="0" algn="just">
              <a:buNone/>
            </a:pPr>
            <a:r>
              <a:rPr lang="en-IN" dirty="0"/>
              <a:t>– Lower -order bits contain subtle details.</a:t>
            </a:r>
          </a:p>
        </p:txBody>
      </p:sp>
    </p:spTree>
    <p:extLst>
      <p:ext uri="{BB962C8B-B14F-4D97-AF65-F5344CB8AC3E}">
        <p14:creationId xmlns:p14="http://schemas.microsoft.com/office/powerpoint/2010/main" val="566035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59136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021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544"/>
            <a:ext cx="6696744" cy="62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030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6671"/>
            <a:ext cx="5832648" cy="602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067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2656"/>
            <a:ext cx="6840760" cy="611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566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6) Dynamic Range Compression (Log Transformation)</a:t>
            </a:r>
          </a:p>
          <a:p>
            <a:pPr algn="just"/>
            <a:r>
              <a:rPr lang="en-IN" dirty="0"/>
              <a:t>Dynamic range of the image exceeds the capability of the display device.</a:t>
            </a:r>
          </a:p>
          <a:p>
            <a:pPr algn="just"/>
            <a:r>
              <a:rPr lang="en-IN" dirty="0"/>
              <a:t>Some pixel values are so high that low pixel values get over shadowed.</a:t>
            </a:r>
          </a:p>
          <a:p>
            <a:pPr algn="just"/>
            <a:r>
              <a:rPr lang="en-IN" dirty="0"/>
              <a:t>To be able to see the small value pixels dynamic range compression is used.</a:t>
            </a:r>
          </a:p>
        </p:txBody>
      </p:sp>
    </p:spTree>
    <p:extLst>
      <p:ext uri="{BB962C8B-B14F-4D97-AF65-F5344CB8AC3E}">
        <p14:creationId xmlns:p14="http://schemas.microsoft.com/office/powerpoint/2010/main" val="1571897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Log operator being the excellent compressing function.</a:t>
            </a:r>
          </a:p>
          <a:p>
            <a:r>
              <a:rPr lang="en-IN" dirty="0"/>
              <a:t>Dynamic range compression is achieved by using log operator.</a:t>
            </a:r>
          </a:p>
          <a:p>
            <a:r>
              <a:rPr lang="en-IN" dirty="0"/>
              <a:t>Log Transformation = C*log(1+|a|)…(a=image)</a:t>
            </a:r>
          </a:p>
        </p:txBody>
      </p:sp>
    </p:spTree>
    <p:extLst>
      <p:ext uri="{BB962C8B-B14F-4D97-AF65-F5344CB8AC3E}">
        <p14:creationId xmlns:p14="http://schemas.microsoft.com/office/powerpoint/2010/main" val="1193356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88052"/>
            <a:ext cx="7116929" cy="43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021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64704"/>
            <a:ext cx="6285372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307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61" y="719037"/>
            <a:ext cx="8490234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92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7" y="116632"/>
            <a:ext cx="9242281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463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3833"/>
            <a:ext cx="889248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519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IN" dirty="0"/>
              <a:t>7) Power Law Transformation</a:t>
            </a:r>
          </a:p>
          <a:p>
            <a:pPr algn="just"/>
            <a:r>
              <a:rPr lang="en-IN" dirty="0"/>
              <a:t>human perception of brightness - more sensitive to changes in dark as compared to bright.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display devices like computer screen have Intensity to voltage (non linear) - which is a power function with exponents(Gamma) varying from 1.8 to 2.5.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any input signal(say from a camera), the output will be transformed by gamma because of non-linear intensity to voltage relationship of the display screen - This results in images that are darker than intended.</a:t>
            </a:r>
          </a:p>
        </p:txBody>
      </p:sp>
    </p:spTree>
    <p:extLst>
      <p:ext uri="{BB962C8B-B14F-4D97-AF65-F5344CB8AC3E}">
        <p14:creationId xmlns:p14="http://schemas.microsoft.com/office/powerpoint/2010/main" val="2726694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Spatial Domain - Point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we apply gamma correction to the input signal.</a:t>
            </a:r>
          </a:p>
          <a:p>
            <a:r>
              <a:rPr lang="en-IN" dirty="0"/>
              <a:t>This input cancels out the effects generated by the display and we see the image as it is.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2232248" cy="9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822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115"/>
            <a:ext cx="7257358" cy="453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357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836712"/>
            <a:ext cx="7252795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825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923569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9612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Neighbourhood Processing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 neighbourhood operation, the pixels in an image are modified based on some function of the pixels in their neighbourhood.</a:t>
            </a:r>
          </a:p>
          <a:p>
            <a:endParaRPr lang="en-IN" dirty="0"/>
          </a:p>
          <a:p>
            <a:r>
              <a:rPr lang="en-IN" dirty="0"/>
              <a:t>Instead of 3*3 neighbourhood , we could also use 5*5 or a 7*7 …….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8297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Low Pass Averaging Filter (Box Filter)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If an image has Gaussian noise present in it a low pass averaging filter is used to eliminate it.</a:t>
            </a:r>
          </a:p>
          <a:p>
            <a:pPr algn="just"/>
            <a:r>
              <a:rPr lang="en-IN" dirty="0"/>
              <a:t>The mean filter replaces each pixel by the average of all the values in the local neighbourhood.</a:t>
            </a:r>
          </a:p>
          <a:p>
            <a:pPr algn="just"/>
            <a:endParaRPr lang="en-IN" dirty="0"/>
          </a:p>
          <a:p>
            <a:r>
              <a:rPr lang="en-IN" dirty="0"/>
              <a:t>The size of the neighbourhood controls the amount of filtering.</a:t>
            </a:r>
          </a:p>
        </p:txBody>
      </p:sp>
    </p:spTree>
    <p:extLst>
      <p:ext uri="{BB962C8B-B14F-4D97-AF65-F5344CB8AC3E}">
        <p14:creationId xmlns:p14="http://schemas.microsoft.com/office/powerpoint/2010/main" val="1025029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spatial averaging operation, each pixel is replaced by a weighted average of its neighbourhood pixels.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The low-pass filter preserves the smooth region in the image and it removes the sharp variations leading to blurring effect.</a:t>
            </a:r>
          </a:p>
        </p:txBody>
      </p:sp>
    </p:spTree>
    <p:extLst>
      <p:ext uri="{BB962C8B-B14F-4D97-AF65-F5344CB8AC3E}">
        <p14:creationId xmlns:p14="http://schemas.microsoft.com/office/powerpoint/2010/main" val="195141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7016"/>
            <a:ext cx="8712968" cy="635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585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933016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335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It is to be noted that the sum of the elements is equal to 1 in the case of a low-pass spatial mask. </a:t>
            </a:r>
          </a:p>
          <a:p>
            <a:endParaRPr lang="en-IN" dirty="0"/>
          </a:p>
          <a:p>
            <a:pPr algn="just"/>
            <a:r>
              <a:rPr lang="en-IN" dirty="0"/>
              <a:t>The blurring effect will be more with the increase in the size of the mask.</a:t>
            </a:r>
          </a:p>
          <a:p>
            <a:pPr algn="just"/>
            <a:endParaRPr lang="en-IN" dirty="0"/>
          </a:p>
          <a:p>
            <a:r>
              <a:rPr lang="en-IN" dirty="0"/>
              <a:t>the size of the mask will be odd so that the central pixel can be located exactly.</a:t>
            </a:r>
          </a:p>
        </p:txBody>
      </p:sp>
    </p:spTree>
    <p:extLst>
      <p:ext uri="{BB962C8B-B14F-4D97-AF65-F5344CB8AC3E}">
        <p14:creationId xmlns:p14="http://schemas.microsoft.com/office/powerpoint/2010/main" val="2029004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4598"/>
            <a:ext cx="6048672" cy="685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853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0"/>
            <a:ext cx="5976664" cy="686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596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Low frequency regions remain unchanged while sharp edges become blur.</a:t>
            </a:r>
          </a:p>
          <a:p>
            <a:endParaRPr lang="en-IN" dirty="0"/>
          </a:p>
          <a:p>
            <a:r>
              <a:rPr lang="en-IN" dirty="0"/>
              <a:t>Grey level transition from 10 to 50 reduces to 10 -23.33 -36.6-50 blurring effect.</a:t>
            </a:r>
          </a:p>
        </p:txBody>
      </p:sp>
    </p:spTree>
    <p:extLst>
      <p:ext uri="{BB962C8B-B14F-4D97-AF65-F5344CB8AC3E}">
        <p14:creationId xmlns:p14="http://schemas.microsoft.com/office/powerpoint/2010/main" val="20761346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Limitations of Averaging Filter</a:t>
            </a:r>
          </a:p>
          <a:p>
            <a:pPr marL="0" indent="0" algn="just">
              <a:buNone/>
            </a:pPr>
            <a:r>
              <a:rPr lang="en-IN" dirty="0"/>
              <a:t>1. Averaging operation </a:t>
            </a:r>
            <a:r>
              <a:rPr lang="en-IN" b="1" dirty="0"/>
              <a:t>leads to the blurring </a:t>
            </a:r>
            <a:r>
              <a:rPr lang="en-IN" dirty="0"/>
              <a:t>of an image. Blurring affects feature localisation.</a:t>
            </a:r>
          </a:p>
          <a:p>
            <a:pPr marL="0" indent="0" algn="just">
              <a:buNone/>
            </a:pPr>
            <a:r>
              <a:rPr lang="en-IN" dirty="0"/>
              <a:t>2. If the averaging operation is applied to an image corrupted by impulse noise then the impulse noise is attenuated and diffused but not removed.</a:t>
            </a:r>
          </a:p>
          <a:p>
            <a:pPr marL="0" indent="0" algn="just">
              <a:buNone/>
            </a:pPr>
            <a:r>
              <a:rPr lang="en-IN" dirty="0"/>
              <a:t>3. A single pixel with unrepresentative value can affect the mean value of the centre pixel.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9650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Pass Averaging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3"/>
            <a:ext cx="7992888" cy="322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9426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Weighted Average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/>
          </a:bodyPr>
          <a:lstStyle/>
          <a:p>
            <a:r>
              <a:rPr lang="en-IN" dirty="0"/>
              <a:t>The mask of a weighted average filter is given by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the pixels nearest to the centre are weighted more than the distant pixels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543174"/>
            <a:ext cx="3024336" cy="283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134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Weighted Average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the mask the pixel at the </a:t>
            </a:r>
            <a:r>
              <a:rPr lang="en-IN" dirty="0" err="1"/>
              <a:t>center</a:t>
            </a:r>
            <a:r>
              <a:rPr lang="en-IN" dirty="0"/>
              <a:t> of the mask is multiplied by a higher value than any other, thus giving this pixel more importance in the calculation of the average.</a:t>
            </a:r>
          </a:p>
        </p:txBody>
      </p:sp>
    </p:spTree>
    <p:extLst>
      <p:ext uri="{BB962C8B-B14F-4D97-AF65-F5344CB8AC3E}">
        <p14:creationId xmlns:p14="http://schemas.microsoft.com/office/powerpoint/2010/main" val="8300760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/>
          <a:lstStyle/>
          <a:p>
            <a:r>
              <a:rPr lang="en-IN" dirty="0"/>
              <a:t>Median filters are statistical non linear filters in spatial domain.</a:t>
            </a:r>
          </a:p>
          <a:p>
            <a:r>
              <a:rPr lang="en-IN" dirty="0"/>
              <a:t>Median filter smoothens the image by utilising the median of the neighbourhood.</a:t>
            </a:r>
          </a:p>
          <a:p>
            <a:r>
              <a:rPr lang="en-IN" b="1" dirty="0"/>
              <a:t>Steps performed by median filter to find each pixel value in processed image: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1" y="4869160"/>
            <a:ext cx="79248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69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5967"/>
            <a:ext cx="7776864" cy="626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8587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28092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813690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701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07722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0" y="1772681"/>
            <a:ext cx="8503192" cy="489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505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90887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9610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58424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63077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3760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When we take the median value, the pixel values which are very different from their neighbouring pixels are replaced by a value equal to the neighbouring pixel value.</a:t>
            </a:r>
          </a:p>
          <a:p>
            <a:pPr algn="just"/>
            <a:r>
              <a:rPr lang="en-IN" dirty="0"/>
              <a:t>median filter is capable of reducing salt-and-pepper noise.</a:t>
            </a:r>
          </a:p>
          <a:p>
            <a:pPr algn="just"/>
            <a:r>
              <a:rPr lang="en-IN" dirty="0"/>
              <a:t>A median filter is an effective tool to minimise salt-and-pepper noise.</a:t>
            </a:r>
          </a:p>
        </p:txBody>
      </p:sp>
    </p:spTree>
    <p:extLst>
      <p:ext uri="{BB962C8B-B14F-4D97-AF65-F5344CB8AC3E}">
        <p14:creationId xmlns:p14="http://schemas.microsoft.com/office/powerpoint/2010/main" val="2593838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8640"/>
            <a:ext cx="5904656" cy="646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143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416824" cy="445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2577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63778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700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/>
          <a:lstStyle/>
          <a:p>
            <a:pPr algn="just"/>
            <a:r>
              <a:rPr lang="en-IN" dirty="0"/>
              <a:t>Gaussian filters are a class of linear smoothing filters with the weights chosen according to the shape of a Gaussian function.</a:t>
            </a:r>
          </a:p>
          <a:p>
            <a:pPr algn="just"/>
            <a:r>
              <a:rPr lang="en-IN" dirty="0"/>
              <a:t>The Gaussian kernel is widely used for smoothing purpose.</a:t>
            </a:r>
          </a:p>
          <a:p>
            <a:pPr algn="just"/>
            <a:r>
              <a:rPr lang="en-IN" i="1" dirty="0"/>
              <a:t>2 Dimensional </a:t>
            </a:r>
            <a:r>
              <a:rPr lang="en-IN" i="1" dirty="0" err="1"/>
              <a:t>gaussian</a:t>
            </a:r>
            <a:r>
              <a:rPr lang="en-IN" i="1" dirty="0"/>
              <a:t> function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4941168"/>
            <a:ext cx="5307413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534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IN" dirty="0"/>
              <a:t>Gaussian smoothing is a particular class of averaging, in which the kernel is a 2D Gaussian.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Properties of Gaussian Filter:</a:t>
            </a:r>
          </a:p>
          <a:p>
            <a:r>
              <a:rPr lang="en-IN" dirty="0"/>
              <a:t>Gaussian functions are rotationally </a:t>
            </a:r>
            <a:r>
              <a:rPr lang="en-IN" b="1" dirty="0"/>
              <a:t>symmetric in two dimensions</a:t>
            </a:r>
            <a:r>
              <a:rPr lang="en-IN" dirty="0"/>
              <a:t>. The meaning of the term ‘rotationally symmetric’ is that the amount of smoothing performed by the filter will be the same in all directions. </a:t>
            </a:r>
          </a:p>
          <a:p>
            <a:endParaRPr lang="en-IN" dirty="0"/>
          </a:p>
          <a:p>
            <a:r>
              <a:rPr lang="en-IN" dirty="0"/>
              <a:t>The Fourier transform of a Gaussian function is itself a Gaussian function. The Fourier transform of a Gaussian has </a:t>
            </a:r>
            <a:r>
              <a:rPr lang="en-IN" b="1" dirty="0"/>
              <a:t>a single lobe in the frequency </a:t>
            </a:r>
            <a:r>
              <a:rPr lang="en-IN" dirty="0"/>
              <a:t>spectrum. The single lobe in the Fourier transform of a Gaussian means that the smoothened image will not be corrupted by contributions from unwanted high-frequency signals.</a:t>
            </a:r>
          </a:p>
          <a:p>
            <a:endParaRPr lang="en-IN" dirty="0"/>
          </a:p>
          <a:p>
            <a:r>
              <a:rPr lang="en-IN" dirty="0"/>
              <a:t>The degree of smoothening is governed </a:t>
            </a:r>
            <a:r>
              <a:rPr lang="en-IN" b="1" dirty="0"/>
              <a:t>by variance σ.</a:t>
            </a:r>
            <a:r>
              <a:rPr lang="en-IN" dirty="0"/>
              <a:t> A larger σ implies a wider Gaussian filter and greater smoothening.</a:t>
            </a:r>
          </a:p>
        </p:txBody>
      </p:sp>
    </p:spTree>
    <p:extLst>
      <p:ext uri="{BB962C8B-B14F-4D97-AF65-F5344CB8AC3E}">
        <p14:creationId xmlns:p14="http://schemas.microsoft.com/office/powerpoint/2010/main" val="320580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1"/>
            <a:ext cx="7920880" cy="61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587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6246643" cy="670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320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Highpass</a:t>
            </a:r>
            <a:r>
              <a:rPr lang="en-IN" dirty="0"/>
              <a:t>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High pass filtering eliminates the low frequency regions while retaining or enhancing the high frequency components.</a:t>
            </a:r>
          </a:p>
          <a:p>
            <a:pPr algn="just"/>
            <a:r>
              <a:rPr lang="en-IN" dirty="0"/>
              <a:t>High pass image will have no background as it’s a low frequency region.</a:t>
            </a:r>
          </a:p>
          <a:p>
            <a:pPr algn="just"/>
            <a:r>
              <a:rPr lang="en-IN" dirty="0"/>
              <a:t>The main aim of image sharpening is to highlight fine details in the image. </a:t>
            </a:r>
          </a:p>
          <a:p>
            <a:pPr algn="just"/>
            <a:r>
              <a:rPr lang="en-IN" dirty="0"/>
              <a:t>Image sharpening is used to enhance the high-frequency components.</a:t>
            </a:r>
          </a:p>
        </p:txBody>
      </p:sp>
    </p:spTree>
    <p:extLst>
      <p:ext uri="{BB962C8B-B14F-4D97-AF65-F5344CB8AC3E}">
        <p14:creationId xmlns:p14="http://schemas.microsoft.com/office/powerpoint/2010/main" val="1744580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Highpass</a:t>
            </a:r>
            <a:r>
              <a:rPr lang="en-IN" dirty="0"/>
              <a:t> Filtering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2492896"/>
            <a:ext cx="82240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1137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Highpass</a:t>
            </a:r>
            <a:r>
              <a:rPr lang="en-IN" dirty="0"/>
              <a:t>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Sum of coefficients of high pass mask has to be zero to eliminate the low frequency regions.</a:t>
            </a:r>
          </a:p>
        </p:txBody>
      </p:sp>
    </p:spTree>
    <p:extLst>
      <p:ext uri="{BB962C8B-B14F-4D97-AF65-F5344CB8AC3E}">
        <p14:creationId xmlns:p14="http://schemas.microsoft.com/office/powerpoint/2010/main" val="18405204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180"/>
            <a:ext cx="5760640" cy="680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8594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1293"/>
            <a:ext cx="7740089" cy="614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2732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High-boost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High-boost filter is also known as a high-frequency emphasis filter. </a:t>
            </a:r>
          </a:p>
          <a:p>
            <a:pPr algn="just"/>
            <a:r>
              <a:rPr lang="en-IN" dirty="0"/>
              <a:t>A high-boost filter is used to retain some of the low-frequency components(background) to aid in the interpretation of an image. </a:t>
            </a:r>
          </a:p>
          <a:p>
            <a:pPr algn="just"/>
            <a:r>
              <a:rPr lang="en-IN" dirty="0"/>
              <a:t>In high-boost filtering, the input image f(m, n) is multiplied by an amplification factor A before subtracting the low-pass image.</a:t>
            </a:r>
          </a:p>
        </p:txBody>
      </p:sp>
    </p:spTree>
    <p:extLst>
      <p:ext uri="{BB962C8B-B14F-4D97-AF65-F5344CB8AC3E}">
        <p14:creationId xmlns:p14="http://schemas.microsoft.com/office/powerpoint/2010/main" val="27801266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High-boost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High pass filter gets rid of the complete background.</a:t>
            </a:r>
          </a:p>
          <a:p>
            <a:pPr algn="just"/>
            <a:r>
              <a:rPr lang="en-IN" dirty="0"/>
              <a:t>Thus, the high-boost filter expression becomes   </a:t>
            </a:r>
            <a:r>
              <a:rPr lang="en-IN" dirty="0">
                <a:solidFill>
                  <a:srgbClr val="FF0000"/>
                </a:solidFill>
              </a:rPr>
              <a:t>A is amplification factor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95732"/>
            <a:ext cx="6787081" cy="116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1061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688618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IN" dirty="0"/>
              <a:t>HBF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en-IN" dirty="0"/>
              <a:t>A or K amplification factor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9230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Zooming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When an image has fine details, it may not be possible to examine the detail easily in a standard display on a monitor.</a:t>
            </a:r>
          </a:p>
          <a:p>
            <a:pPr algn="just"/>
            <a:r>
              <a:rPr lang="en-IN" dirty="0"/>
              <a:t>zooming operation helps to view fine details in the image.</a:t>
            </a:r>
          </a:p>
          <a:p>
            <a:pPr algn="just"/>
            <a:r>
              <a:rPr lang="en-IN" dirty="0"/>
              <a:t>Zooming is equivalent to holding a magnifying glass in front of the screen.</a:t>
            </a:r>
          </a:p>
          <a:p>
            <a:pPr algn="just"/>
            <a:r>
              <a:rPr lang="en-IN" dirty="0"/>
              <a:t>The simplest zooming operation is through ‘replication’ of pixels.</a:t>
            </a:r>
          </a:p>
        </p:txBody>
      </p:sp>
    </p:spTree>
    <p:extLst>
      <p:ext uri="{BB962C8B-B14F-4D97-AF65-F5344CB8AC3E}">
        <p14:creationId xmlns:p14="http://schemas.microsoft.com/office/powerpoint/2010/main" val="338846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8865</TotalTime>
  <Words>2055</Words>
  <Application>Microsoft Office PowerPoint</Application>
  <PresentationFormat>On-screen Show (4:3)</PresentationFormat>
  <Paragraphs>217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9" baseType="lpstr">
      <vt:lpstr>Arial</vt:lpstr>
      <vt:lpstr>Calibri</vt:lpstr>
      <vt:lpstr>Office Theme</vt:lpstr>
      <vt:lpstr>Chapter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Mathematical Operations on Images</vt:lpstr>
      <vt:lpstr>PowerPoint Presentation</vt:lpstr>
      <vt:lpstr>Image Subtraction</vt:lpstr>
      <vt:lpstr>PowerPoint Presentation</vt:lpstr>
      <vt:lpstr>Mathematical Operations on Images</vt:lpstr>
      <vt:lpstr>Image Enhancement</vt:lpstr>
      <vt:lpstr>Spatial Domain Methods</vt:lpstr>
      <vt:lpstr>Spatial Domain - Point Processing</vt:lpstr>
      <vt:lpstr>Spatial Domain - Point Processing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Spatial Domain - Point Processing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PowerPoint Presentation</vt:lpstr>
      <vt:lpstr>PowerPoint Presentation</vt:lpstr>
      <vt:lpstr>Spatial Domain - Point Processing</vt:lpstr>
      <vt:lpstr>Spatial Domain - Point Processing</vt:lpstr>
      <vt:lpstr>PowerPoint Presentation</vt:lpstr>
      <vt:lpstr>PowerPoint Presentation</vt:lpstr>
      <vt:lpstr>PowerPoint Presentation</vt:lpstr>
      <vt:lpstr> Neighbourhood Processing </vt:lpstr>
      <vt:lpstr>Low Pass Averaging Filter (Box Filter)</vt:lpstr>
      <vt:lpstr>Low Pass Averaging Filter</vt:lpstr>
      <vt:lpstr>Low Pass Averaging Filter</vt:lpstr>
      <vt:lpstr>Low Pass Averaging Filter</vt:lpstr>
      <vt:lpstr>PowerPoint Presentation</vt:lpstr>
      <vt:lpstr>PowerPoint Presentation</vt:lpstr>
      <vt:lpstr>Low Pass Averaging Filter</vt:lpstr>
      <vt:lpstr>Low Pass Averaging Filter</vt:lpstr>
      <vt:lpstr>Low Pass Averaging Filter</vt:lpstr>
      <vt:lpstr>Weighted Average Filter</vt:lpstr>
      <vt:lpstr>Weighted Average Filter</vt:lpstr>
      <vt:lpstr>Median Filter</vt:lpstr>
      <vt:lpstr>Median Filter</vt:lpstr>
      <vt:lpstr>PowerPoint Presentation</vt:lpstr>
      <vt:lpstr>PowerPoint Presentation</vt:lpstr>
      <vt:lpstr>PowerPoint Presentation</vt:lpstr>
      <vt:lpstr>Median Filter</vt:lpstr>
      <vt:lpstr>PowerPoint Presentation</vt:lpstr>
      <vt:lpstr>PowerPoint Presentation</vt:lpstr>
      <vt:lpstr>PowerPoint Presentation</vt:lpstr>
      <vt:lpstr>Gaussian Filter</vt:lpstr>
      <vt:lpstr>Gaussian Filter</vt:lpstr>
      <vt:lpstr>PowerPoint Presentation</vt:lpstr>
      <vt:lpstr>Highpass Filtering</vt:lpstr>
      <vt:lpstr>Highpass Filtering</vt:lpstr>
      <vt:lpstr>Highpass Filtering</vt:lpstr>
      <vt:lpstr>PowerPoint Presentation</vt:lpstr>
      <vt:lpstr>PowerPoint Presentation</vt:lpstr>
      <vt:lpstr>High-boost Filtering</vt:lpstr>
      <vt:lpstr>High-boost Filtering</vt:lpstr>
      <vt:lpstr>HBF Mask</vt:lpstr>
      <vt:lpstr>Zooming</vt:lpstr>
      <vt:lpstr>PowerPoint Presentation</vt:lpstr>
      <vt:lpstr>PowerPoint Presentation</vt:lpstr>
      <vt:lpstr>Histogram Modelling</vt:lpstr>
      <vt:lpstr>Histogram Modelling</vt:lpstr>
      <vt:lpstr>Histogram Modelling</vt:lpstr>
      <vt:lpstr>Histogram Modelling</vt:lpstr>
      <vt:lpstr>Linear Stretching</vt:lpstr>
      <vt:lpstr>PowerPoint Presentation</vt:lpstr>
      <vt:lpstr>Histogram Equalization</vt:lpstr>
      <vt:lpstr>Histogram Equalization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Admin</dc:creator>
  <cp:lastModifiedBy>Samudra Nayak</cp:lastModifiedBy>
  <cp:revision>194</cp:revision>
  <dcterms:created xsi:type="dcterms:W3CDTF">2022-01-24T09:06:37Z</dcterms:created>
  <dcterms:modified xsi:type="dcterms:W3CDTF">2022-03-06T05:02:08Z</dcterms:modified>
</cp:coreProperties>
</file>